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1" r:id="rId4"/>
    <p:sldId id="259" r:id="rId5"/>
    <p:sldId id="262" r:id="rId6"/>
    <p:sldId id="267" r:id="rId7"/>
    <p:sldId id="268" r:id="rId8"/>
    <p:sldId id="263" r:id="rId9"/>
    <p:sldId id="264" r:id="rId10"/>
    <p:sldId id="269" r:id="rId11"/>
    <p:sldId id="270" r:id="rId12"/>
    <p:sldId id="265" r:id="rId13"/>
    <p:sldId id="266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B9"/>
    <a:srgbClr val="E9EFF7"/>
    <a:srgbClr val="AEBA88"/>
    <a:srgbClr val="B7C507"/>
    <a:srgbClr val="FFFFCC"/>
    <a:srgbClr val="E4E4E4"/>
    <a:srgbClr val="F2F2F2"/>
    <a:srgbClr val="FFFFFF"/>
    <a:srgbClr val="FFFFDD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4660"/>
  </p:normalViewPr>
  <p:slideViewPr>
    <p:cSldViewPr>
      <p:cViewPr>
        <p:scale>
          <a:sx n="75" d="100"/>
          <a:sy n="75" d="100"/>
        </p:scale>
        <p:origin x="-122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13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80AF8-094D-4A0E-A5DD-C05CD78129EF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5174D-58EF-4783-839B-141267ADE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4001-A78A-42F3-B2F1-7F15DB0E7C4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92C9A-DFA7-46B9-984A-2366769AAE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2C9A-DFA7-46B9-984A-2366769AAE7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0849"/>
          </a:xfrm>
          <a:prstGeom prst="rect">
            <a:avLst/>
          </a:prstGeom>
          <a:gradFill rotWithShape="1">
            <a:gsLst>
              <a:gs pos="0">
                <a:srgbClr val="FADCB5"/>
              </a:gs>
              <a:gs pos="100000">
                <a:srgbClr val="FFB66D"/>
              </a:gs>
            </a:gsLst>
            <a:lin ang="5400000" scaled="1"/>
          </a:gra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27458" tIns="27458" rIns="27458" bIns="274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281280" y="454101"/>
            <a:ext cx="8638649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42851" marR="0" lvl="0" indent="-342851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844" marR="0" lvl="1" indent="-285709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2837" marR="0" lvl="2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599971" marR="0" lvl="3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106" marR="0" lvl="4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68644" tIns="34322" rIns="68644" bIns="3432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071" y="396891"/>
            <a:ext cx="8638649" cy="6178636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676" y="365126"/>
            <a:ext cx="2740025" cy="7794625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6"/>
            <a:ext cx="8067675" cy="7794625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281280" y="454101"/>
            <a:ext cx="8638649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42851" marR="0" lvl="0" indent="-342851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844" marR="0" lvl="1" indent="-285709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2837" marR="0" lvl="2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599971" marR="0" lvl="3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106" marR="0" lvl="4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  <a:prstGeom prst="rect">
            <a:avLst/>
          </a:prstGeom>
        </p:spPr>
        <p:txBody>
          <a:bodyPr lIns="68644" tIns="34322" rIns="68644" bIns="3432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2014"/>
            <a:ext cx="5403850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850" y="2132014"/>
            <a:ext cx="5403850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68644" tIns="34322" rIns="68644" bIns="3432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7151"/>
            <a:ext cx="9144000" cy="6850849"/>
          </a:xfrm>
          <a:prstGeom prst="rect">
            <a:avLst/>
          </a:prstGeom>
          <a:gradFill rotWithShape="1">
            <a:gsLst>
              <a:gs pos="0">
                <a:srgbClr val="FADCB5"/>
              </a:gs>
              <a:gs pos="100000">
                <a:srgbClr val="FFB66D"/>
              </a:gs>
            </a:gsLst>
            <a:lin ang="5400000" scaled="1"/>
          </a:gra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27458" tIns="27458" rIns="27458" bIns="274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2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1" indent="-342851" algn="l" defTabSz="914269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4" indent="-285709" algn="l" defTabSz="9142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7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1" indent="-228567" algn="l" defTabSz="9142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6" indent="-228567" algn="l" defTabSz="9142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1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1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6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3679" y="568521"/>
            <a:ext cx="8783460" cy="5757347"/>
          </a:xfrm>
          <a:ln w="571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6800" y="990600"/>
            <a:ext cx="2895600" cy="120032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CCCC"/>
              </a:gs>
              <a:gs pos="61000">
                <a:srgbClr val="FFCCFF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¡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DESPIERTA, CIUDAD!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12038"/>
            <a:ext cx="8575845" cy="5670312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5334000" cy="1331134"/>
          </a:xfrm>
          <a:prstGeom prst="rect">
            <a:avLst/>
          </a:prstGeom>
          <a:solidFill>
            <a:srgbClr val="E9EFF7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Mientras los policías caminan de regreso a la comisaría,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escuchan el </a:t>
            </a:r>
            <a:r>
              <a:rPr lang="es-ES" sz="1400" i="1" dirty="0" err="1" smtClean="0">
                <a:latin typeface="Bookman Old Style"/>
                <a:ea typeface="Calibri"/>
                <a:cs typeface="Times New Roman"/>
              </a:rPr>
              <a:t>rrrriiiing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de los despertadores.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spc="-20" dirty="0" smtClean="0">
                <a:latin typeface="Bookman Old Style"/>
                <a:ea typeface="Calibri"/>
                <a:cs typeface="Times New Roman"/>
              </a:rPr>
              <a:t>El locutor anuncia por la radio que hoy será un día fresco y templado,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/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escuchan a los bebés que lloran pidiendo su desayuno.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62667"/>
            <a:ext cx="8575845" cy="5569054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91000" y="4856327"/>
            <a:ext cx="4648200" cy="1315873"/>
          </a:xfrm>
          <a:prstGeom prst="rect">
            <a:avLst/>
          </a:prstGeom>
          <a:gradFill>
            <a:gsLst>
              <a:gs pos="53000">
                <a:srgbClr val="FFDCB9"/>
              </a:gs>
              <a:gs pos="53000">
                <a:schemeClr val="accent1">
                  <a:lumMod val="20000"/>
                  <a:lumOff val="80000"/>
                </a:schemeClr>
              </a:gs>
              <a:gs pos="83000">
                <a:srgbClr val="DDDDDD"/>
              </a:gs>
              <a:gs pos="83000">
                <a:schemeClr val="bg1">
                  <a:lumMod val="9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Con un </a:t>
            </a:r>
            <a:r>
              <a:rPr lang="es-ES" sz="1400" dirty="0" err="1" smtClean="0">
                <a:latin typeface="Bookman Old Style"/>
                <a:ea typeface="Calibri"/>
                <a:cs typeface="Times New Roman"/>
              </a:rPr>
              <a:t>cataplán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y un </a:t>
            </a:r>
            <a:r>
              <a:rPr lang="es-ES" sz="1400" dirty="0" err="1" smtClean="0">
                <a:latin typeface="Bookman Old Style"/>
                <a:ea typeface="Calibri"/>
                <a:cs typeface="Times New Roman"/>
              </a:rPr>
              <a:t>cataplum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y un </a:t>
            </a:r>
            <a:r>
              <a:rPr lang="es-ES" sz="1400" dirty="0" err="1" smtClean="0">
                <a:latin typeface="Bookman Old Style"/>
                <a:ea typeface="Calibri"/>
                <a:cs typeface="Times New Roman"/>
              </a:rPr>
              <a:t>clonc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los camiones de basura bregan por las calles.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Un camión irrigador deja una estela de brillante pavimento mojado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para reflejar el rosado albor del cielo.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8846514" cy="5826889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57600" y="685800"/>
            <a:ext cx="5257800" cy="1826654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El estanquillo está abierto, con pilas de periódicos nuevos apilados al frente.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Fresco y templado, dice el reporte del tiempo,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con vientos moderados.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Barómetro estable.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De las ventanas abiertas se despide el aroma de café fresco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tocino crepitante,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2364" y="622889"/>
            <a:ext cx="8346089" cy="5648609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5105400"/>
            <a:ext cx="5257800" cy="1068113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el salto de tostadores y las voces de mamás que dicen: 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«¡Apúrate! ¡Vas a llegar tarde!»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Ahora las calles pululan con el bullicio y el ajetreo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del tráfico.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9047" y="381000"/>
            <a:ext cx="8772553" cy="6248400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4953000"/>
            <a:ext cx="4419600" cy="1578894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Con un </a:t>
            </a:r>
            <a:r>
              <a:rPr lang="es-ES" sz="1400" i="1" dirty="0" smtClean="0">
                <a:latin typeface="Bookman Old Style"/>
                <a:ea typeface="Calibri"/>
                <a:cs typeface="Times New Roman"/>
              </a:rPr>
              <a:t>bip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y un </a:t>
            </a:r>
            <a:r>
              <a:rPr lang="es-ES" sz="1400" i="1" dirty="0" err="1" smtClean="0">
                <a:latin typeface="Bookman Old Style"/>
                <a:ea typeface="Calibri"/>
                <a:cs typeface="Times New Roman"/>
              </a:rPr>
              <a:t>pip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 y un alto y un siga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los camiones y autobuses y taxis abarrotan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las transitadas calles.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los aviones sobrevolando, que vienen a aterrizar,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con pasajeros que vienen por doquier.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4795" y="685759"/>
            <a:ext cx="8866805" cy="5867441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4953000"/>
            <a:ext cx="4953000" cy="1563633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Los empleados se apresuran a sus trabajos en los altos edificios.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La gente en casa está ajetreada tendiendo camas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lavando los trastes del desayuno.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los niños están en el aula, listos para un nuevo día.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¡BUENOS DÍAS!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1080" y="568521"/>
            <a:ext cx="8768656" cy="5757347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24200" y="5029200"/>
            <a:ext cx="5715000" cy="10833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Bajo las estrellas duerme la ciudad.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Solamente los policías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ambulan, caminando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su ronda.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Solo un gato de la calle,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merodeando por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la cerca de un jardín.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Solo una madre, meciendo a su bebé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para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que vuelva a dormir.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1081" y="569657"/>
            <a:ext cx="8768655" cy="5755072"/>
          </a:xfrm>
          <a:gradFill>
            <a:gsLst>
              <a:gs pos="53000">
                <a:schemeClr val="bg1">
                  <a:lumMod val="9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0"/>
          </a:gradFill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05200" y="762000"/>
            <a:ext cx="5334000" cy="835613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Luego lentamente el cielo de oriente comienza a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esclarecer.</a:t>
            </a:r>
            <a:r>
              <a:rPr lang="en-US" sz="1100" dirty="0" smtClean="0">
                <a:ea typeface="Calibri"/>
                <a:cs typeface="Times New Roman"/>
              </a:rPr>
              <a:t>           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Se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enciende una luz aquí… se enciende una luz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allá,                             a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medida que la gente se espabila y se despierta.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7595" y="568521"/>
            <a:ext cx="8715627" cy="5757347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0" y="914400"/>
            <a:ext cx="4114800" cy="820353"/>
          </a:xfrm>
          <a:prstGeom prst="rect">
            <a:avLst/>
          </a:prstGeom>
          <a:gradFill>
            <a:gsLst>
              <a:gs pos="53000">
                <a:schemeClr val="accent1">
                  <a:lumMod val="20000"/>
                  <a:lumOff val="80000"/>
                </a:schemeClr>
              </a:gs>
              <a:gs pos="53000">
                <a:schemeClr val="accent1">
                  <a:lumMod val="20000"/>
                  <a:lumOff val="80000"/>
                </a:schemeClr>
              </a:gs>
              <a:gs pos="83000">
                <a:srgbClr val="DDDDDD"/>
              </a:gs>
              <a:gs pos="83000">
                <a:srgbClr val="FFFFCC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Los gorriones de la ciudad comienzan a piar.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los patos en el estanque en el parque 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graznan entre sí sobre la oscura agua.</a:t>
            </a:r>
            <a:endParaRPr lang="en-US" sz="11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7595" y="533400"/>
            <a:ext cx="8715627" cy="5687402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6800" y="5029200"/>
            <a:ext cx="3962400" cy="1154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La ciudad está despertando bajo la tenue aurora,</a:t>
            </a:r>
            <a:br>
              <a:rPr lang="es-ES" sz="1200" dirty="0" smtClean="0">
                <a:latin typeface="Bookman Old Style"/>
                <a:ea typeface="Calibri"/>
                <a:cs typeface="Times New Roman"/>
              </a:rPr>
            </a:b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y los techos de los altos edificios resplandecen</a:t>
            </a:r>
            <a:br>
              <a:rPr lang="es-ES" sz="1200" dirty="0" smtClean="0">
                <a:latin typeface="Bookman Old Style"/>
                <a:ea typeface="Calibri"/>
                <a:cs typeface="Times New Roman"/>
              </a:rPr>
            </a:b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con los primeros rayos del sol naciente.</a:t>
            </a:r>
            <a:endParaRPr lang="en-US" sz="105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Los policías aspiran el fresco aire del alba.</a:t>
            </a:r>
            <a:endParaRPr lang="en-US" sz="105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«¡Parece otro día maravilloso!» comentan entre sí</a:t>
            </a: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.</a:t>
            </a:r>
            <a:endParaRPr lang="en-US" sz="1050" dirty="0" smtClean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119" y="603493"/>
            <a:ext cx="8686578" cy="5687402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62400" y="5218093"/>
            <a:ext cx="495300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En las terminales los autobuses están listos para la labor cotidiana.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Los tanques de gasolina están llenos y los parabrisas, limpios.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Los conductores se acicalan sus gorras y suben a bordo,</a:t>
            </a:r>
            <a:br>
              <a:rPr lang="es-E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y salen los enormes autobuses, transitando por las calles.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119" y="648784"/>
            <a:ext cx="8686578" cy="5596820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0" y="838200"/>
            <a:ext cx="5029200" cy="1083374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En el puerto un enorme buque del otro lado del mundo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arriba con la marea matutina.</a:t>
            </a:r>
            <a:endParaRPr lang="en-US" sz="11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Remolcadores y patrullas portuarias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están listas para un ajetreado día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.</a:t>
            </a:r>
            <a:endParaRPr lang="en-US" sz="1100" dirty="0" smtClean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9027" y="603493"/>
            <a:ext cx="8592762" cy="5687402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2971800"/>
            <a:ext cx="5486400" cy="101874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83000">
                <a:srgbClr val="E0E0E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En los muelles los barcos pesqueros descargan cubos 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de pescado fresco recién sacado del mar.</a:t>
            </a:r>
            <a:endParaRPr lang="en-US" sz="1100" dirty="0" smtClean="0">
              <a:ea typeface="Calibri"/>
              <a:cs typeface="Times New Roman"/>
            </a:endParaRPr>
          </a:p>
          <a:p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Salmón y atún, cangrejos y langostas con 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pinzas punzantes</a:t>
            </a: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, </a:t>
            </a:r>
            <a:br>
              <a:rPr lang="es-ES" sz="1400" dirty="0" smtClean="0">
                <a:latin typeface="Bookman Old Style"/>
                <a:ea typeface="Calibri"/>
                <a:cs typeface="Times New Roman"/>
              </a:rPr>
            </a:br>
            <a:r>
              <a:rPr lang="es-ES" sz="1400" dirty="0" smtClean="0">
                <a:latin typeface="Bookman Old Style"/>
                <a:ea typeface="Calibri"/>
                <a:cs typeface="Times New Roman"/>
              </a:rPr>
              <a:t>y almejas y ostras de duras conchas</a:t>
            </a:r>
            <a:endParaRPr lang="en-US" sz="1100" dirty="0" smtClean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03493"/>
            <a:ext cx="8575845" cy="5687402"/>
          </a:xfrm>
          <a:gradFill>
            <a:gsLst>
              <a:gs pos="53000">
                <a:srgbClr val="F2F2F2"/>
              </a:gs>
              <a:gs pos="53000">
                <a:srgbClr val="E4E4E4"/>
              </a:gs>
              <a:gs pos="53000">
                <a:srgbClr val="FFFFEB"/>
              </a:gs>
              <a:gs pos="83000">
                <a:srgbClr val="FFFFEB"/>
              </a:gs>
            </a:gsLst>
            <a:lin ang="0" scaled="1"/>
          </a:gradFill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86200" y="1752600"/>
            <a:ext cx="4953000" cy="1154162"/>
          </a:xfrm>
          <a:prstGeom prst="rect">
            <a:avLst/>
          </a:prstGeom>
          <a:gradFill flip="none" rotWithShape="1">
            <a:gsLst>
              <a:gs pos="53000">
                <a:srgbClr val="E4E4E4"/>
              </a:gs>
              <a:gs pos="83000">
                <a:srgbClr val="FFFFCC"/>
              </a:gs>
              <a:gs pos="83000">
                <a:srgbClr val="FFFFCC"/>
              </a:gs>
              <a:gs pos="83000">
                <a:srgbClr val="FFFFCC"/>
              </a:gs>
              <a:gs pos="83000">
                <a:srgbClr val="FFFFDD"/>
              </a:gs>
              <a:gs pos="83000">
                <a:srgbClr val="AEBA88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En los ruidosos mercados los trabajadores descargan camiones </a:t>
            </a:r>
            <a:br>
              <a:rPr lang="es-ES" sz="1200" dirty="0" smtClean="0">
                <a:latin typeface="Bookman Old Style"/>
                <a:ea typeface="Calibri"/>
                <a:cs typeface="Times New Roman"/>
              </a:rPr>
            </a:b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repletos de comida refrigerada.</a:t>
            </a:r>
            <a:endParaRPr lang="en-US" sz="105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Cajones de lechuga, bolsas de cebolla, cajas de naranja.</a:t>
            </a:r>
            <a:endParaRPr lang="en-US" sz="105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Frutas y verduras frescas para la ciudad </a:t>
            </a:r>
            <a:br>
              <a:rPr lang="es-ES" sz="1200" dirty="0" smtClean="0">
                <a:latin typeface="Bookman Old Style"/>
                <a:ea typeface="Calibri"/>
                <a:cs typeface="Times New Roman"/>
              </a:rPr>
            </a:br>
            <a:r>
              <a:rPr lang="es-ES" sz="1200" dirty="0" smtClean="0">
                <a:latin typeface="Bookman Old Style"/>
                <a:ea typeface="Calibri"/>
                <a:cs typeface="Times New Roman"/>
              </a:rPr>
              <a:t>desde granjas lejanas.</a:t>
            </a:r>
            <a:endParaRPr lang="en-US" sz="105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260</Words>
  <Application>Microsoft Office PowerPoint</Application>
  <PresentationFormat>On-screen Show (4:3)</PresentationFormat>
  <Paragraphs>38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HTross</dc:creator>
  <cp:lastModifiedBy>HTross</cp:lastModifiedBy>
  <cp:revision>30</cp:revision>
  <dcterms:created xsi:type="dcterms:W3CDTF">2012-10-16T06:07:21Z</dcterms:created>
  <dcterms:modified xsi:type="dcterms:W3CDTF">2012-10-23T18:16:32Z</dcterms:modified>
</cp:coreProperties>
</file>